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72" r:id="rId3"/>
    <p:sldId id="270" r:id="rId4"/>
    <p:sldId id="269" r:id="rId5"/>
    <p:sldId id="273" r:id="rId6"/>
    <p:sldId id="278" r:id="rId7"/>
    <p:sldId id="277" r:id="rId8"/>
    <p:sldId id="271" r:id="rId9"/>
    <p:sldId id="274" r:id="rId10"/>
    <p:sldId id="263" r:id="rId11"/>
    <p:sldId id="261" r:id="rId12"/>
    <p:sldId id="275" r:id="rId13"/>
    <p:sldId id="280" r:id="rId14"/>
    <p:sldId id="279" r:id="rId15"/>
    <p:sldId id="260" r:id="rId16"/>
    <p:sldId id="259" r:id="rId17"/>
    <p:sldId id="26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49" autoAdjust="0"/>
    <p:restoredTop sz="65404" autoAdjust="0"/>
  </p:normalViewPr>
  <p:slideViewPr>
    <p:cSldViewPr>
      <p:cViewPr varScale="1">
        <p:scale>
          <a:sx n="108" d="100"/>
          <a:sy n="108" d="100"/>
        </p:scale>
        <p:origin x="-2964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0" d="100"/>
          <a:sy n="60" d="100"/>
        </p:scale>
        <p:origin x="-2736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Hosts</c:v>
                </c:pt>
              </c:strCache>
            </c:strRef>
          </c:tx>
          <c:marker>
            <c:symbol val="none"/>
          </c:marker>
          <c:cat>
            <c:numRef>
              <c:f>Sheet1!$A$2:$A$64</c:f>
              <c:numCache>
                <c:formatCode>m/d/yyyy</c:formatCode>
                <c:ptCount val="63"/>
                <c:pt idx="0">
                  <c:v>29799</c:v>
                </c:pt>
                <c:pt idx="1">
                  <c:v>30072</c:v>
                </c:pt>
                <c:pt idx="2">
                  <c:v>30529</c:v>
                </c:pt>
                <c:pt idx="3">
                  <c:v>30956</c:v>
                </c:pt>
                <c:pt idx="4">
                  <c:v>31321</c:v>
                </c:pt>
                <c:pt idx="5">
                  <c:v>31444</c:v>
                </c:pt>
                <c:pt idx="6">
                  <c:v>31717</c:v>
                </c:pt>
                <c:pt idx="7">
                  <c:v>32112</c:v>
                </c:pt>
                <c:pt idx="8">
                  <c:v>32325</c:v>
                </c:pt>
                <c:pt idx="9">
                  <c:v>32417</c:v>
                </c:pt>
                <c:pt idx="10">
                  <c:v>32509</c:v>
                </c:pt>
                <c:pt idx="11">
                  <c:v>32690</c:v>
                </c:pt>
                <c:pt idx="12">
                  <c:v>32782</c:v>
                </c:pt>
                <c:pt idx="13">
                  <c:v>33147</c:v>
                </c:pt>
                <c:pt idx="14">
                  <c:v>33239</c:v>
                </c:pt>
                <c:pt idx="15">
                  <c:v>33420</c:v>
                </c:pt>
                <c:pt idx="16">
                  <c:v>33512</c:v>
                </c:pt>
                <c:pt idx="17">
                  <c:v>33604</c:v>
                </c:pt>
                <c:pt idx="18">
                  <c:v>33695</c:v>
                </c:pt>
                <c:pt idx="19">
                  <c:v>33786</c:v>
                </c:pt>
                <c:pt idx="20">
                  <c:v>33878</c:v>
                </c:pt>
                <c:pt idx="21">
                  <c:v>33970</c:v>
                </c:pt>
                <c:pt idx="22">
                  <c:v>34060</c:v>
                </c:pt>
                <c:pt idx="23">
                  <c:v>34151</c:v>
                </c:pt>
                <c:pt idx="24">
                  <c:v>34243</c:v>
                </c:pt>
                <c:pt idx="25">
                  <c:v>34335</c:v>
                </c:pt>
                <c:pt idx="26">
                  <c:v>34516</c:v>
                </c:pt>
                <c:pt idx="27">
                  <c:v>34608</c:v>
                </c:pt>
                <c:pt idx="28">
                  <c:v>34700</c:v>
                </c:pt>
                <c:pt idx="29">
                  <c:v>34881</c:v>
                </c:pt>
                <c:pt idx="30">
                  <c:v>35065</c:v>
                </c:pt>
                <c:pt idx="31">
                  <c:v>35247</c:v>
                </c:pt>
                <c:pt idx="32">
                  <c:v>35431</c:v>
                </c:pt>
                <c:pt idx="33">
                  <c:v>35612</c:v>
                </c:pt>
                <c:pt idx="34">
                  <c:v>35796</c:v>
                </c:pt>
                <c:pt idx="35">
                  <c:v>35977</c:v>
                </c:pt>
                <c:pt idx="36">
                  <c:v>36161</c:v>
                </c:pt>
                <c:pt idx="37">
                  <c:v>36342</c:v>
                </c:pt>
                <c:pt idx="38">
                  <c:v>36526</c:v>
                </c:pt>
                <c:pt idx="39">
                  <c:v>36708</c:v>
                </c:pt>
                <c:pt idx="40">
                  <c:v>36892</c:v>
                </c:pt>
                <c:pt idx="41">
                  <c:v>37073</c:v>
                </c:pt>
                <c:pt idx="42">
                  <c:v>37257</c:v>
                </c:pt>
                <c:pt idx="43">
                  <c:v>37438</c:v>
                </c:pt>
                <c:pt idx="44">
                  <c:v>37622</c:v>
                </c:pt>
                <c:pt idx="45">
                  <c:v>37987</c:v>
                </c:pt>
                <c:pt idx="46">
                  <c:v>38169</c:v>
                </c:pt>
                <c:pt idx="47">
                  <c:v>38353</c:v>
                </c:pt>
                <c:pt idx="48">
                  <c:v>38534</c:v>
                </c:pt>
                <c:pt idx="49">
                  <c:v>38718</c:v>
                </c:pt>
                <c:pt idx="50">
                  <c:v>38899</c:v>
                </c:pt>
                <c:pt idx="51">
                  <c:v>39083</c:v>
                </c:pt>
                <c:pt idx="52">
                  <c:v>39264</c:v>
                </c:pt>
                <c:pt idx="53">
                  <c:v>39448</c:v>
                </c:pt>
                <c:pt idx="54">
                  <c:v>39630</c:v>
                </c:pt>
                <c:pt idx="55">
                  <c:v>39814</c:v>
                </c:pt>
                <c:pt idx="56">
                  <c:v>39995</c:v>
                </c:pt>
                <c:pt idx="57">
                  <c:v>40179</c:v>
                </c:pt>
                <c:pt idx="58">
                  <c:v>40360</c:v>
                </c:pt>
                <c:pt idx="59">
                  <c:v>40544</c:v>
                </c:pt>
                <c:pt idx="60">
                  <c:v>40725</c:v>
                </c:pt>
                <c:pt idx="61">
                  <c:v>40909</c:v>
                </c:pt>
                <c:pt idx="62">
                  <c:v>41091</c:v>
                </c:pt>
              </c:numCache>
            </c:numRef>
          </c:cat>
          <c:val>
            <c:numRef>
              <c:f>Sheet1!$B$2:$B$64</c:f>
              <c:numCache>
                <c:formatCode>_(* #,##0_);_(* \(#,##0\);_(* "-"??_);_(@_)</c:formatCode>
                <c:ptCount val="63"/>
                <c:pt idx="0">
                  <c:v>213</c:v>
                </c:pt>
                <c:pt idx="1">
                  <c:v>235</c:v>
                </c:pt>
                <c:pt idx="2">
                  <c:v>562</c:v>
                </c:pt>
                <c:pt idx="3">
                  <c:v>1024</c:v>
                </c:pt>
                <c:pt idx="4">
                  <c:v>1961</c:v>
                </c:pt>
                <c:pt idx="5">
                  <c:v>2308</c:v>
                </c:pt>
                <c:pt idx="6">
                  <c:v>5089</c:v>
                </c:pt>
                <c:pt idx="7">
                  <c:v>28174</c:v>
                </c:pt>
                <c:pt idx="8">
                  <c:v>33000</c:v>
                </c:pt>
                <c:pt idx="9">
                  <c:v>56000</c:v>
                </c:pt>
                <c:pt idx="10">
                  <c:v>80000</c:v>
                </c:pt>
                <c:pt idx="11">
                  <c:v>130000</c:v>
                </c:pt>
                <c:pt idx="12">
                  <c:v>159000</c:v>
                </c:pt>
                <c:pt idx="13">
                  <c:v>313000</c:v>
                </c:pt>
                <c:pt idx="14">
                  <c:v>376000</c:v>
                </c:pt>
                <c:pt idx="15">
                  <c:v>535000</c:v>
                </c:pt>
                <c:pt idx="16">
                  <c:v>617000</c:v>
                </c:pt>
                <c:pt idx="17">
                  <c:v>727000</c:v>
                </c:pt>
                <c:pt idx="18">
                  <c:v>890000</c:v>
                </c:pt>
                <c:pt idx="19">
                  <c:v>992000</c:v>
                </c:pt>
                <c:pt idx="20">
                  <c:v>1136000</c:v>
                </c:pt>
                <c:pt idx="21">
                  <c:v>1313000</c:v>
                </c:pt>
                <c:pt idx="22">
                  <c:v>1486000</c:v>
                </c:pt>
                <c:pt idx="23">
                  <c:v>1776000</c:v>
                </c:pt>
                <c:pt idx="24">
                  <c:v>2056000</c:v>
                </c:pt>
                <c:pt idx="25">
                  <c:v>2217000</c:v>
                </c:pt>
                <c:pt idx="26">
                  <c:v>3212000</c:v>
                </c:pt>
                <c:pt idx="27">
                  <c:v>3864000</c:v>
                </c:pt>
                <c:pt idx="28">
                  <c:v>5846000</c:v>
                </c:pt>
                <c:pt idx="29">
                  <c:v>8200000</c:v>
                </c:pt>
                <c:pt idx="30">
                  <c:v>14352000</c:v>
                </c:pt>
                <c:pt idx="31">
                  <c:v>16729000</c:v>
                </c:pt>
                <c:pt idx="32">
                  <c:v>21819000</c:v>
                </c:pt>
                <c:pt idx="33">
                  <c:v>26053000</c:v>
                </c:pt>
                <c:pt idx="34">
                  <c:v>29670000</c:v>
                </c:pt>
                <c:pt idx="35">
                  <c:v>0</c:v>
                </c:pt>
                <c:pt idx="36">
                  <c:v>43230000</c:v>
                </c:pt>
                <c:pt idx="37">
                  <c:v>56218000</c:v>
                </c:pt>
                <c:pt idx="38">
                  <c:v>72398092</c:v>
                </c:pt>
                <c:pt idx="39">
                  <c:v>93047785</c:v>
                </c:pt>
                <c:pt idx="40">
                  <c:v>109574429</c:v>
                </c:pt>
                <c:pt idx="41">
                  <c:v>125888197</c:v>
                </c:pt>
                <c:pt idx="42">
                  <c:v>147344723</c:v>
                </c:pt>
                <c:pt idx="43">
                  <c:v>162128493</c:v>
                </c:pt>
                <c:pt idx="44">
                  <c:v>171638297</c:v>
                </c:pt>
                <c:pt idx="45">
                  <c:v>233101481</c:v>
                </c:pt>
                <c:pt idx="46">
                  <c:v>285139107</c:v>
                </c:pt>
                <c:pt idx="47">
                  <c:v>317646084</c:v>
                </c:pt>
                <c:pt idx="48">
                  <c:v>353284187</c:v>
                </c:pt>
                <c:pt idx="49">
                  <c:v>394991609</c:v>
                </c:pt>
                <c:pt idx="50">
                  <c:v>439286364</c:v>
                </c:pt>
                <c:pt idx="51">
                  <c:v>433193199</c:v>
                </c:pt>
                <c:pt idx="52">
                  <c:v>489774269</c:v>
                </c:pt>
                <c:pt idx="53">
                  <c:v>541677360</c:v>
                </c:pt>
                <c:pt idx="54">
                  <c:v>570937778</c:v>
                </c:pt>
                <c:pt idx="55">
                  <c:v>625226456</c:v>
                </c:pt>
                <c:pt idx="56">
                  <c:v>681064561</c:v>
                </c:pt>
                <c:pt idx="57">
                  <c:v>732740444</c:v>
                </c:pt>
                <c:pt idx="58">
                  <c:v>768913036</c:v>
                </c:pt>
                <c:pt idx="59">
                  <c:v>818374269</c:v>
                </c:pt>
                <c:pt idx="60">
                  <c:v>849869781</c:v>
                </c:pt>
                <c:pt idx="61">
                  <c:v>888239420</c:v>
                </c:pt>
                <c:pt idx="62">
                  <c:v>908585739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3333248"/>
        <c:axId val="104141952"/>
      </c:lineChart>
      <c:dateAx>
        <c:axId val="103333248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crossAx val="104141952"/>
        <c:crosses val="autoZero"/>
        <c:auto val="1"/>
        <c:lblOffset val="100"/>
        <c:baseTimeUnit val="months"/>
      </c:dateAx>
      <c:valAx>
        <c:axId val="104141952"/>
        <c:scaling>
          <c:orientation val="minMax"/>
        </c:scaling>
        <c:delete val="0"/>
        <c:axPos val="l"/>
        <c:majorGridlines/>
        <c:numFmt formatCode="_(* #,##0_);_(* \(#,##0\);_(* &quot;-&quot;??_);_(@_)" sourceLinked="1"/>
        <c:majorTickMark val="out"/>
        <c:minorTickMark val="none"/>
        <c:tickLblPos val="nextTo"/>
        <c:crossAx val="10333324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5BCD00-3AED-4B3A-80BF-C768894D8E80}" type="datetimeFigureOut">
              <a:rPr lang="en-US" smtClean="0"/>
              <a:t>9/9/2013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59F0BE-3642-4D29-808B-253043341C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827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66EDED-0F3B-4627-BB64-EC430B474CAD}" type="datetimeFigureOut">
              <a:rPr lang="en-US" smtClean="0"/>
              <a:t>9/9/2013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8B2B4E-3D29-47AC-92C7-DE5D1E0B2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94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thinkdatavis.com/portfolio/k-means.html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Message: </a:t>
            </a:r>
          </a:p>
          <a:p>
            <a:r>
              <a:rPr lang="en-US" b="1" baseline="0" dirty="0" smtClean="0"/>
              <a:t>Story To Tell: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187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796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 </a:t>
            </a:r>
            <a:r>
              <a:rPr lang="en-US" b="0" dirty="0" smtClean="0"/>
              <a:t>The</a:t>
            </a:r>
            <a:r>
              <a:rPr lang="en-US" b="0" baseline="0" dirty="0" smtClean="0"/>
              <a:t> goal isn’t to predict the past, it’s to predict the future. The future doesn’t look exactly like the past.</a:t>
            </a:r>
            <a:endParaRPr lang="en-US" dirty="0" smtClean="0"/>
          </a:p>
          <a:p>
            <a:r>
              <a:rPr lang="en-US" b="1" dirty="0" smtClean="0"/>
              <a:t>Story To Tell:</a:t>
            </a:r>
          </a:p>
          <a:p>
            <a:endParaRPr lang="en-US" b="1" dirty="0" smtClean="0"/>
          </a:p>
          <a:p>
            <a:pPr marL="228600" indent="-228600">
              <a:buAutoNum type="arabicPeriod"/>
            </a:pPr>
            <a:r>
              <a:rPr lang="en-US" b="0" baseline="0" dirty="0" smtClean="0"/>
              <a:t>ML algorithms use what has happened in the past to predict the future. This assumes the future looks like the past.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People forget that. The past is built on assumptions, which may not always be true.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When you have an algorithm fit a data set too well, it becomes too specialized. “Losing the forest for the trees”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The other thing that happens is the amount of error when predicting the future goes up.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This is one of the big problems with machine learning, and one of the big reasons it’s hard to automate. Finding that line requires good judgment.</a:t>
            </a:r>
            <a:endParaRPr lang="en-US" b="0" dirty="0" smtClean="0"/>
          </a:p>
          <a:p>
            <a:pPr marL="0" indent="0">
              <a:buNone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0" dirty="0" smtClean="0"/>
              <a:t>Luckily,</a:t>
            </a:r>
            <a:r>
              <a:rPr lang="en-US" b="0" baseline="0" dirty="0" smtClean="0"/>
              <a:t> there’s one common technique used to deal with this problem.</a:t>
            </a:r>
            <a:endParaRPr lang="en-US" b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96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 </a:t>
            </a:r>
            <a:r>
              <a:rPr lang="en-US" b="0" dirty="0" smtClean="0"/>
              <a:t>It’s easy</a:t>
            </a:r>
            <a:r>
              <a:rPr lang="en-US" b="0" baseline="0" dirty="0" smtClean="0"/>
              <a:t> to place too much weight on a single person’s opinion. Groups of algorithms are stronger than single ones.</a:t>
            </a:r>
            <a:endParaRPr lang="en-US" b="1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Story To Tell:</a:t>
            </a:r>
          </a:p>
          <a:p>
            <a:endParaRPr lang="en-US" b="1" dirty="0" smtClean="0"/>
          </a:p>
          <a:p>
            <a:pPr marL="0" indent="0">
              <a:buNone/>
            </a:pPr>
            <a:r>
              <a:rPr lang="en-US" b="0" dirty="0" smtClean="0"/>
              <a:t>Predicting</a:t>
            </a:r>
            <a:r>
              <a:rPr lang="en-US" b="0" baseline="0" dirty="0" smtClean="0"/>
              <a:t> the future is important. Anyone who can do it well is immediately popular by </a:t>
            </a:r>
            <a:r>
              <a:rPr lang="en-US" b="0" baseline="0" smtClean="0"/>
              <a:t>all businesses. </a:t>
            </a:r>
            <a:endParaRPr lang="en-US" b="0" smtClean="0"/>
          </a:p>
          <a:p>
            <a:pPr marL="0" indent="0">
              <a:buNone/>
            </a:pPr>
            <a:endParaRPr lang="en-US" b="0" dirty="0" smtClean="0"/>
          </a:p>
          <a:p>
            <a:pPr marL="228600" indent="-228600">
              <a:buAutoNum type="arabicPeriod"/>
            </a:pPr>
            <a:r>
              <a:rPr lang="en-US" b="0" dirty="0" smtClean="0"/>
              <a:t>Come up with an algorithm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Come up with a second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Average the results.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See if it’s better.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Repeat</a:t>
            </a:r>
          </a:p>
          <a:p>
            <a:pPr marL="0" indent="0">
              <a:buFontTx/>
              <a:buNone/>
            </a:pPr>
            <a:endParaRPr lang="en-US" b="0" dirty="0" smtClean="0"/>
          </a:p>
          <a:p>
            <a:pPr marL="0" indent="0">
              <a:buFontTx/>
              <a:buNone/>
            </a:pPr>
            <a:r>
              <a:rPr lang="en-US" b="0" dirty="0" smtClean="0"/>
              <a:t>However, you still need to know how much weight to give to each algorithm, play with the</a:t>
            </a:r>
            <a:r>
              <a:rPr lang="en-US" b="0" baseline="0" dirty="0" smtClean="0"/>
              <a:t> results, see where the combinations are stronger or weaker.</a:t>
            </a: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4082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 </a:t>
            </a:r>
            <a:r>
              <a:rPr lang="en-US" b="0" dirty="0" smtClean="0"/>
              <a:t>Machine</a:t>
            </a:r>
            <a:r>
              <a:rPr lang="en-US" b="0" baseline="0" dirty="0" smtClean="0"/>
              <a:t> learning is changing so quickly, and there’s so much hype, that the real lessons can be lost in the noise</a:t>
            </a:r>
            <a:endParaRPr lang="en-US" dirty="0" smtClean="0"/>
          </a:p>
          <a:p>
            <a:r>
              <a:rPr lang="en-US" b="1" dirty="0" smtClean="0"/>
              <a:t>Story To Tell:</a:t>
            </a:r>
          </a:p>
          <a:p>
            <a:endParaRPr lang="en-US" b="1" dirty="0" smtClean="0"/>
          </a:p>
          <a:p>
            <a:pPr marL="228600" indent="-228600">
              <a:buAutoNum type="arabicPeriod"/>
            </a:pPr>
            <a:r>
              <a:rPr lang="en-US" b="0" dirty="0" smtClean="0"/>
              <a:t>Know</a:t>
            </a:r>
            <a:r>
              <a:rPr lang="en-US" b="0" baseline="0" dirty="0" smtClean="0"/>
              <a:t> math. 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Use cross-validation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Curiosity is the best trait to cultivate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It’s fine to code first and think of math second. Just do both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Ask crazy questions of your data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The ML community is just as active as the SQL community. They’re just different people.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Use online sources (Strata, Twitter, blogs by experts) to learn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The most common ML techniques are decision trees, k-means clustering, and linear/logistic regression.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Know when you’ve won</a:t>
            </a:r>
          </a:p>
          <a:p>
            <a:pPr marL="228600" indent="-228600">
              <a:buAutoNum type="arabicPeriod"/>
            </a:pPr>
            <a:r>
              <a:rPr lang="en-US" b="0" baseline="0" dirty="0" smtClean="0"/>
              <a:t> Automating this process is NP hard. It’s computationally impossible to try all techniques and variations and ‘</a:t>
            </a:r>
            <a:r>
              <a:rPr lang="en-US" b="0" baseline="0" dirty="0" err="1" smtClean="0"/>
              <a:t>automagically</a:t>
            </a:r>
            <a:r>
              <a:rPr lang="en-US" b="0" baseline="0" dirty="0" smtClean="0"/>
              <a:t>’ get </a:t>
            </a:r>
            <a:r>
              <a:rPr lang="en-US" b="0" baseline="0" dirty="0" err="1" smtClean="0"/>
              <a:t>th</a:t>
            </a:r>
            <a:r>
              <a:rPr lang="en-US" b="0" baseline="0" dirty="0" smtClean="0"/>
              <a:t> right answer.</a:t>
            </a:r>
          </a:p>
          <a:p>
            <a:pPr marL="228600" indent="-228600">
              <a:buAutoNum type="arabicPeriod"/>
            </a:pPr>
            <a:endParaRPr lang="en-US" b="0" baseline="0" dirty="0" smtClean="0"/>
          </a:p>
          <a:p>
            <a:endParaRPr lang="en-US" b="0" baseline="0" dirty="0" smtClean="0"/>
          </a:p>
          <a:p>
            <a:r>
              <a:rPr lang="en-US" b="0" baseline="0" dirty="0" smtClean="0"/>
              <a:t>Because it’s changing so fast, personal traits can make up for experience, because experience is outdated so quickly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Curiosity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Knowledge of your own biases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Persistence</a:t>
            </a:r>
          </a:p>
          <a:p>
            <a:pPr marL="171450" indent="-171450">
              <a:buFontTx/>
              <a:buChar char="-"/>
            </a:pP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6433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417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Q&amp;A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318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</a:t>
            </a:r>
            <a:endParaRPr lang="en-US" dirty="0" smtClean="0"/>
          </a:p>
          <a:p>
            <a:r>
              <a:rPr lang="en-US" b="1" dirty="0" smtClean="0"/>
              <a:t>Story To Tell: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It’s everywhere:</a:t>
            </a:r>
          </a:p>
          <a:p>
            <a:r>
              <a:rPr lang="en-US" dirty="0" smtClean="0"/>
              <a:t>Amazon recommendations</a:t>
            </a:r>
          </a:p>
          <a:p>
            <a:r>
              <a:rPr lang="en-US" dirty="0" smtClean="0"/>
              <a:t>Google Search, Images, Translate</a:t>
            </a:r>
          </a:p>
          <a:p>
            <a:r>
              <a:rPr lang="en-US" dirty="0" smtClean="0"/>
              <a:t>Facebook (‘People You May Know’)</a:t>
            </a:r>
          </a:p>
          <a:p>
            <a:r>
              <a:rPr lang="en-US" dirty="0" smtClean="0"/>
              <a:t>Netflix recommendations</a:t>
            </a:r>
          </a:p>
          <a:p>
            <a:r>
              <a:rPr lang="en-US" dirty="0" smtClean="0"/>
              <a:t>Email (spam filter)</a:t>
            </a:r>
          </a:p>
          <a:p>
            <a:r>
              <a:rPr lang="en-US" dirty="0" smtClean="0"/>
              <a:t>Banks (fraud detection)</a:t>
            </a:r>
          </a:p>
          <a:p>
            <a:r>
              <a:rPr lang="en-US" dirty="0" smtClean="0"/>
              <a:t>Science (image analysis, weather forecasting)</a:t>
            </a:r>
          </a:p>
          <a:p>
            <a:r>
              <a:rPr lang="en-US" dirty="0" smtClean="0"/>
              <a:t>Retailers (product placement)</a:t>
            </a:r>
          </a:p>
          <a:p>
            <a:r>
              <a:rPr lang="en-US" dirty="0" smtClean="0"/>
              <a:t>NSA (network</a:t>
            </a:r>
            <a:r>
              <a:rPr lang="en-US" baseline="0" dirty="0" smtClean="0"/>
              <a:t> analysis, identifying suspicious communication)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4C658-8AE9-4168-B068-E888BD688E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14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</a:t>
            </a:r>
            <a:endParaRPr lang="en-US" dirty="0" smtClean="0"/>
          </a:p>
          <a:p>
            <a:r>
              <a:rPr lang="en-US" b="1" dirty="0" smtClean="0"/>
              <a:t>Story To Tell: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Why Does it Exist:</a:t>
            </a:r>
          </a:p>
          <a:p>
            <a:r>
              <a:rPr lang="en-US" dirty="0" smtClean="0"/>
              <a:t>You don't write the rules. You write the math. The data informs the math to create the rules</a:t>
            </a:r>
          </a:p>
          <a:p>
            <a:endParaRPr lang="en-US" dirty="0" smtClean="0"/>
          </a:p>
          <a:p>
            <a:r>
              <a:rPr lang="en-US" dirty="0" smtClean="0"/>
              <a:t>"How can we build computer systems that automatically improve with experience, and what are the fundamental laws that govern all learning processes?"</a:t>
            </a:r>
          </a:p>
          <a:p>
            <a:r>
              <a:rPr lang="en-US" dirty="0" smtClean="0"/>
              <a:t>History</a:t>
            </a:r>
          </a:p>
          <a:p>
            <a:r>
              <a:rPr lang="en-US" dirty="0" smtClean="0"/>
              <a:t>- So old that it has the term 'machine' in it</a:t>
            </a:r>
          </a:p>
          <a:p>
            <a:r>
              <a:rPr lang="en-US" dirty="0" smtClean="0"/>
              <a:t>- Comes from artificial intelligence. First came in the 40's.</a:t>
            </a:r>
          </a:p>
          <a:p>
            <a:r>
              <a:rPr lang="en-US" dirty="0" smtClean="0"/>
              <a:t>- AI itself is mostly a failure.</a:t>
            </a:r>
          </a:p>
          <a:p>
            <a:r>
              <a:rPr lang="en-US" dirty="0" smtClean="0"/>
              <a:t>- Goes back to the Turing 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4C658-8AE9-4168-B068-E888BD688E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55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https://www.isc.org/solutions/survey/history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324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Matrix math</a:t>
            </a:r>
          </a:p>
          <a:p>
            <a:r>
              <a:rPr lang="en-US" dirty="0" smtClean="0"/>
              <a:t>Word similarity</a:t>
            </a:r>
          </a:p>
          <a:p>
            <a:r>
              <a:rPr lang="en-US" dirty="0" smtClean="0"/>
              <a:t>Classes are like each other</a:t>
            </a:r>
          </a:p>
          <a:p>
            <a:r>
              <a:rPr lang="en-US" dirty="0" smtClean="0"/>
              <a:t>Students like each 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4C658-8AE9-4168-B068-E888BD688E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335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08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</a:t>
            </a:r>
            <a:endParaRPr lang="en-US" dirty="0" smtClean="0"/>
          </a:p>
          <a:p>
            <a:r>
              <a:rPr lang="en-US" b="1" dirty="0" smtClean="0"/>
              <a:t>Story To Tell:</a:t>
            </a:r>
          </a:p>
          <a:p>
            <a:endParaRPr lang="en-US" b="1" dirty="0" smtClean="0"/>
          </a:p>
          <a:p>
            <a:r>
              <a:rPr lang="en-US" b="1" dirty="0" smtClean="0"/>
              <a:t>Math isn’t hard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Writing code is math. Just another set of semantics.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SUM() is the same as E[]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Bayes Law P (B | A) = P(A | B) X P(B) / P(A) Example: This works for your spam filter</a:t>
            </a:r>
          </a:p>
          <a:p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618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Message:</a:t>
            </a:r>
            <a:endParaRPr lang="en-US" dirty="0" smtClean="0"/>
          </a:p>
          <a:p>
            <a:r>
              <a:rPr lang="en-US" b="1" dirty="0" smtClean="0"/>
              <a:t>Story To Tell:</a:t>
            </a:r>
          </a:p>
          <a:p>
            <a:endParaRPr lang="en-US" b="0" dirty="0" smtClean="0"/>
          </a:p>
          <a:p>
            <a:r>
              <a:rPr lang="en-US" b="0" dirty="0" smtClean="0"/>
              <a:t>Clustering</a:t>
            </a:r>
          </a:p>
          <a:p>
            <a:r>
              <a:rPr lang="en-US" b="0" dirty="0" smtClean="0"/>
              <a:t>Unsupervised learning</a:t>
            </a:r>
          </a:p>
          <a:p>
            <a:r>
              <a:rPr lang="en-US" b="0" dirty="0" smtClean="0"/>
              <a:t>Demo (k-means</a:t>
            </a:r>
            <a:r>
              <a:rPr lang="en-US" b="0" dirty="0" smtClean="0"/>
              <a:t>)</a:t>
            </a:r>
          </a:p>
          <a:p>
            <a:r>
              <a:rPr lang="en-US" b="0" dirty="0" smtClean="0"/>
              <a:t>    </a:t>
            </a:r>
            <a:r>
              <a:rPr lang="en-US" dirty="0" smtClean="0">
                <a:hlinkClick r:id="rId3"/>
              </a:rPr>
              <a:t>http://thinkdatavis.com/portfolio/k-means.html</a:t>
            </a:r>
            <a:endParaRPr lang="en-US" dirty="0" smtClean="0"/>
          </a:p>
          <a:p>
            <a:r>
              <a:rPr lang="en-US" b="0" baseline="0" dirty="0" smtClean="0"/>
              <a:t>    Create the centers from the data. Then let’s say you find another user, Joe, who fits into &lt;&gt;.</a:t>
            </a:r>
          </a:p>
          <a:p>
            <a:r>
              <a:rPr lang="en-US" b="0" baseline="0" dirty="0" smtClean="0"/>
              <a:t>    Treat them the same way. This is how you build a simple recommendation system.</a:t>
            </a:r>
          </a:p>
          <a:p>
            <a:r>
              <a:rPr lang="en-US" b="0" baseline="0" dirty="0" smtClean="0"/>
              <a:t>    Also called ‘collaborative filtering’. All of the previous users/behaviors subtly adjust future behavior.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…however, when you see an user, or a query, that sits on (boundary line)…where do they belong?</a:t>
            </a:r>
          </a:p>
          <a:p>
            <a:r>
              <a:rPr lang="en-US" b="0" baseline="0" dirty="0" smtClean="0"/>
              <a:t>   This is one of the big challenges of ML, </a:t>
            </a:r>
            <a:r>
              <a:rPr lang="en-US" b="0" baseline="0" smtClean="0"/>
              <a:t>entity disambiguation</a:t>
            </a:r>
          </a:p>
          <a:p>
            <a:r>
              <a:rPr lang="en-US" b="0" baseline="0" smtClean="0"/>
              <a:t>&lt;transition&gt;</a:t>
            </a: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B2B4E-3D29-47AC-92C7-DE5D1E0B26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7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547"/>
            <a:ext cx="9143999" cy="6758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408" y="516685"/>
            <a:ext cx="8203153" cy="1470025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8408" y="1907341"/>
            <a:ext cx="7925349" cy="1752600"/>
          </a:xfrm>
        </p:spPr>
        <p:txBody>
          <a:bodyPr>
            <a:norm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10" name="Picture 9" descr="sqlsat1_web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291" y="5860655"/>
            <a:ext cx="2107033" cy="102673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727372" y="6633054"/>
            <a:ext cx="2449285" cy="3849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30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E7B6B-1490-4D32-8240-BCFCE2D9ADC4}" type="datetimeFigureOut">
              <a:rPr lang="en-US" smtClean="0"/>
              <a:t>9/9/2013</a:t>
            </a:fld>
            <a:endParaRPr lang="en-US"/>
          </a:p>
        </p:txBody>
      </p:sp>
      <p:sp>
        <p:nvSpPr>
          <p:cNvPr id="12" name="Date Placeholder 3"/>
          <p:cNvSpPr txBox="1">
            <a:spLocks/>
          </p:cNvSpPr>
          <p:nvPr/>
        </p:nvSpPr>
        <p:spPr>
          <a:xfrm>
            <a:off x="706329" y="6286903"/>
            <a:ext cx="8513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1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942B21B-2ADA-A040-A652-A7305E1B99FE}" type="datetimeFigureOut">
              <a:rPr lang="en-US" smtClean="0"/>
              <a:pPr/>
              <a:t>9/9/2013</a:t>
            </a:fld>
            <a:r>
              <a:rPr lang="en-US" smtClean="0"/>
              <a:t>  |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0114" y="6286903"/>
            <a:ext cx="3153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536576" y="1299672"/>
            <a:ext cx="8686800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735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54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charset="2"/>
              <a:buChar char="§"/>
              <a:defRPr>
                <a:solidFill>
                  <a:schemeClr val="tx2"/>
                </a:solidFill>
              </a:defRPr>
            </a:lvl1pPr>
            <a:lvl2pPr marL="742950" indent="-285750">
              <a:buFont typeface="Wingdings" charset="2"/>
              <a:buChar char="§"/>
              <a:defRPr>
                <a:solidFill>
                  <a:srgbClr val="474947"/>
                </a:solidFill>
              </a:defRPr>
            </a:lvl2pPr>
            <a:lvl3pPr marL="11430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3pPr>
            <a:lvl4pPr marL="16002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4pPr>
            <a:lvl5pPr marL="20574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536576" y="1299672"/>
            <a:ext cx="8686800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5140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i="0" cap="all"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596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536576" y="1299672"/>
            <a:ext cx="8686800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983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rm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rm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706329" y="6286903"/>
            <a:ext cx="8513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fld id="{DE8E7B6B-1490-4D32-8240-BCFCE2D9ADC4}" type="datetimeFigureOut">
              <a:rPr lang="en-US" smtClean="0"/>
              <a:t>9/9/2013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20114" y="6286903"/>
            <a:ext cx="3153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536576" y="1299672"/>
            <a:ext cx="8686800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1226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536576" y="1299672"/>
            <a:ext cx="8686800" cy="0"/>
          </a:xfrm>
          <a:prstGeom prst="line">
            <a:avLst/>
          </a:prstGeom>
          <a:ln w="127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153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706329" y="6286903"/>
            <a:ext cx="8513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fld id="{DE8E7B6B-1490-4D32-8240-BCFCE2D9ADC4}" type="datetimeFigureOut">
              <a:rPr lang="en-US" smtClean="0"/>
              <a:t>9/9/2013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0114" y="6286903"/>
            <a:ext cx="3153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090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706329" y="6286903"/>
            <a:ext cx="8513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fld id="{DE8E7B6B-1490-4D32-8240-BCFCE2D9ADC4}" type="datetimeFigureOut">
              <a:rPr lang="en-US" smtClean="0"/>
              <a:t>9/9/2013</a:t>
            </a:fld>
            <a:endParaRPr lang="en-U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0114" y="6286903"/>
            <a:ext cx="3153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43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728" y="6072791"/>
            <a:ext cx="9143995" cy="79513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6329" y="6286903"/>
            <a:ext cx="8513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fld id="{DE8E7B6B-1490-4D32-8240-BCFCE2D9ADC4}" type="datetimeFigureOut">
              <a:rPr lang="en-US" smtClean="0"/>
              <a:t>9/9/2013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0114" y="6286903"/>
            <a:ext cx="3153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193" y="6286903"/>
            <a:ext cx="527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9CF59C0B-AABE-4274-A227-B01D91BB843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60044" y="122030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 descr="SQLSaturday_Final_Web.jp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337" y="5911456"/>
            <a:ext cx="1912930" cy="95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30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2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Wingdings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evnambi.com/data-science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github.com/DevNambi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Machine Learning for Mere Mortals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828800" y="3886200"/>
            <a:ext cx="7239000" cy="91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800" i="1" dirty="0" err="1" smtClean="0">
                <a:solidFill>
                  <a:schemeClr val="tx1"/>
                </a:solidFill>
              </a:rPr>
              <a:t>Dev</a:t>
            </a:r>
            <a:r>
              <a:rPr lang="en-US" sz="2800" i="1" dirty="0" smtClean="0">
                <a:solidFill>
                  <a:schemeClr val="tx1"/>
                </a:solidFill>
              </a:rPr>
              <a:t> </a:t>
            </a:r>
            <a:r>
              <a:rPr lang="en-US" sz="2800" i="1" dirty="0" err="1" smtClean="0">
                <a:solidFill>
                  <a:schemeClr val="tx1"/>
                </a:solidFill>
              </a:rPr>
              <a:t>Nambi</a:t>
            </a:r>
            <a:endParaRPr lang="en-US" sz="2800" i="1" dirty="0" smtClean="0">
              <a:solidFill>
                <a:schemeClr val="tx1"/>
              </a:solidFill>
            </a:endParaRPr>
          </a:p>
          <a:p>
            <a:pPr algn="r"/>
            <a:r>
              <a:rPr lang="en-US" sz="2800" i="1" dirty="0" smtClean="0">
                <a:solidFill>
                  <a:schemeClr val="tx1"/>
                </a:solidFill>
              </a:rPr>
              <a:t>Data Geek</a:t>
            </a:r>
          </a:p>
          <a:p>
            <a:pPr algn="r"/>
            <a:r>
              <a:rPr lang="en-US" sz="2800" i="1" dirty="0" smtClean="0">
                <a:solidFill>
                  <a:schemeClr val="tx1"/>
                </a:solidFill>
              </a:rPr>
              <a:t>University of Washington</a:t>
            </a:r>
          </a:p>
          <a:p>
            <a:pPr algn="r"/>
            <a:endParaRPr lang="en-US" sz="2400" b="1" i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24500" y="4648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0" y="5638800"/>
            <a:ext cx="7239000" cy="7557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 smtClean="0">
                <a:solidFill>
                  <a:schemeClr val="tx1"/>
                </a:solidFill>
              </a:rPr>
              <a:t>@</a:t>
            </a:r>
            <a:r>
              <a:rPr lang="en-US" sz="2800" dirty="0" err="1" smtClean="0">
                <a:solidFill>
                  <a:schemeClr val="tx1"/>
                </a:solidFill>
              </a:rPr>
              <a:t>DevNambi</a:t>
            </a:r>
            <a:endParaRPr lang="en-US" sz="2800" dirty="0" smtClean="0">
              <a:solidFill>
                <a:schemeClr val="tx1"/>
              </a:solidFill>
            </a:endParaRPr>
          </a:p>
          <a:p>
            <a:pPr algn="l"/>
            <a:r>
              <a:rPr lang="en-US" sz="2800" smtClean="0">
                <a:solidFill>
                  <a:schemeClr val="tx1"/>
                </a:solidFill>
              </a:rPr>
              <a:t>me@devnambi.com</a:t>
            </a:r>
            <a:endParaRPr lang="en-US" sz="2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69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Can Do Math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14400" y="2476500"/>
            <a:ext cx="6858000" cy="1905000"/>
            <a:chOff x="914400" y="2476500"/>
            <a:chExt cx="6858000" cy="1905000"/>
          </a:xfrm>
        </p:grpSpPr>
        <p:pic>
          <p:nvPicPr>
            <p:cNvPr id="614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400" y="2476500"/>
              <a:ext cx="2219325" cy="1905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5410200" y="3044278"/>
              <a:ext cx="23622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 smtClean="0"/>
                <a:t>Sum()</a:t>
              </a:r>
              <a:endParaRPr lang="en-US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8092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0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Disambiguation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34" y="1371600"/>
            <a:ext cx="5060199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3420" y="1371600"/>
            <a:ext cx="3765604" cy="4095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34" y="3770956"/>
            <a:ext cx="5087766" cy="3391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386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Overfitting</a:t>
            </a:r>
            <a:r>
              <a:rPr lang="en-US" dirty="0" smtClean="0"/>
              <a:t>: the ego’s tale</a:t>
            </a:r>
            <a:endParaRPr lang="en-US" dirty="0"/>
          </a:p>
        </p:txBody>
      </p:sp>
      <p:pic>
        <p:nvPicPr>
          <p:cNvPr id="2050" name="Picture 2" descr="http://upload.wikimedia.org/wikipedia/commons/thumb/1/19/Overfitting.svg/220px-Overfitting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421423"/>
            <a:ext cx="4495800" cy="449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upload.wikimedia.org/wikipedia/commons/f/fc/Overfitti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488831"/>
            <a:ext cx="6324600" cy="4665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6294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Ensembling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752600" y="1429434"/>
            <a:ext cx="7480221" cy="5428566"/>
            <a:chOff x="0" y="1429434"/>
            <a:chExt cx="7480221" cy="5428566"/>
          </a:xfrm>
        </p:grpSpPr>
        <p:pic>
          <p:nvPicPr>
            <p:cNvPr id="1026" name="Picture 2" descr="http://upload.wikimedia.org/wikipedia/commons/4/48/Hippo_mouth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14550"/>
              <a:ext cx="6324600" cy="47434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1447800" y="1429434"/>
              <a:ext cx="60324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latin typeface="+mj-lt"/>
                </a:rPr>
                <a:t>The </a:t>
              </a:r>
              <a:r>
                <a:rPr lang="en-US" sz="3600" dirty="0" err="1" smtClean="0">
                  <a:latin typeface="+mj-lt"/>
                </a:rPr>
                <a:t>HiPPO</a:t>
              </a:r>
              <a:r>
                <a:rPr lang="en-US" sz="3600" dirty="0" smtClean="0">
                  <a:latin typeface="+mj-lt"/>
                </a:rPr>
                <a:t> isn’t always right</a:t>
              </a:r>
              <a:endParaRPr lang="en-US" sz="3600" dirty="0">
                <a:latin typeface="+mj-lt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931" y="1460211"/>
            <a:ext cx="8771121" cy="5397789"/>
            <a:chOff x="2931" y="1460211"/>
            <a:chExt cx="8771121" cy="5397789"/>
          </a:xfrm>
        </p:grpSpPr>
        <p:pic>
          <p:nvPicPr>
            <p:cNvPr id="3" name="Picture 4" descr="http://folsompastor.files.wordpress.com/2012/01/opinions1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31" y="2114550"/>
              <a:ext cx="5732266" cy="47434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914400" y="1460211"/>
              <a:ext cx="785965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/>
                <a:t>A collective opinion can be more accurate.</a:t>
              </a:r>
              <a:endParaRPr lang="en-US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18306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/ Noise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89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971800"/>
            <a:ext cx="8229600" cy="106680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 smtClean="0">
                <a:hlinkClick r:id="rId3"/>
              </a:rPr>
              <a:t>http://devnambi.com/data-science/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>
                <a:hlinkClick r:id="rId4"/>
              </a:rPr>
              <a:t>http://github.com/DevNambi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7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65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134600" cy="7600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40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5715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Resistance is Futile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371600"/>
            <a:ext cx="6019800" cy="451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2873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What’s with this newfangled machine learning, anyways?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13"/>
            <a:ext cx="9448800" cy="6901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2892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9048"/>
            <a:ext cx="5562600" cy="684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82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3232890"/>
              </p:ext>
            </p:extLst>
          </p:nvPr>
        </p:nvGraphicFramePr>
        <p:xfrm>
          <a:off x="0" y="762000"/>
          <a:ext cx="9144000" cy="5181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127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399" y="-8744"/>
            <a:ext cx="9296400" cy="697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747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2.bp.blogspot.com/_0TQwDteORvo/TT1se1f8DoI/AAAAAAAAAFk/HZU5Pb78PH0/s1600/Matrix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629"/>
            <a:ext cx="9128234" cy="684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318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chemeClr val="bg1">
                    <a:lumMod val="95000"/>
                  </a:schemeClr>
                </a:solidFill>
                <a:latin typeface="Agency FB" pitchFamily="34" charset="0"/>
              </a:rPr>
              <a:t>The Matrix is Everywhere</a:t>
            </a:r>
            <a:endParaRPr lang="en-US" sz="4800" b="1" dirty="0">
              <a:solidFill>
                <a:schemeClr val="bg1">
                  <a:lumMod val="95000"/>
                </a:schemeClr>
              </a:solidFill>
              <a:latin typeface="Agency FB" pitchFamily="34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140513931"/>
              </p:ext>
            </p:extLst>
          </p:nvPr>
        </p:nvGraphicFramePr>
        <p:xfrm>
          <a:off x="449318" y="1295400"/>
          <a:ext cx="8229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 3 (new)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2906760"/>
              </p:ext>
            </p:extLst>
          </p:nvPr>
        </p:nvGraphicFramePr>
        <p:xfrm>
          <a:off x="1516118" y="4114800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Joe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Suzy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Bob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Amanda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85386" y="3098872"/>
            <a:ext cx="837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(Compute the distance between each row)</a:t>
            </a:r>
            <a:endParaRPr 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4976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804576"/>
              </p:ext>
            </p:extLst>
          </p:nvPr>
        </p:nvGraphicFramePr>
        <p:xfrm>
          <a:off x="228600" y="511630"/>
          <a:ext cx="8686800" cy="413657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37360"/>
                <a:gridCol w="1737360"/>
                <a:gridCol w="1737360"/>
                <a:gridCol w="1737360"/>
                <a:gridCol w="1737360"/>
              </a:tblGrid>
              <a:tr h="827314">
                <a:tc>
                  <a:txBody>
                    <a:bodyPr/>
                    <a:lstStyle/>
                    <a:p>
                      <a:r>
                        <a:rPr lang="en-US" dirty="0" smtClean="0"/>
                        <a:t>Server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Median CPU Load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Median RAM 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Median</a:t>
                      </a:r>
                      <a:r>
                        <a:rPr lang="en-US" baseline="0" dirty="0" smtClean="0"/>
                        <a:t> IOPS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Variation</a:t>
                      </a:r>
                      <a:endParaRPr lang="en-US" dirty="0"/>
                    </a:p>
                  </a:txBody>
                  <a:tcPr/>
                </a:tc>
              </a:tr>
              <a:tr h="827314">
                <a:tc>
                  <a:txBody>
                    <a:bodyPr/>
                    <a:lstStyle/>
                    <a:p>
                      <a:r>
                        <a:rPr lang="en-US" dirty="0" smtClean="0"/>
                        <a:t>Server 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</a:tr>
              <a:tr h="827314">
                <a:tc>
                  <a:txBody>
                    <a:bodyPr/>
                    <a:lstStyle/>
                    <a:p>
                      <a:r>
                        <a:rPr lang="en-US" dirty="0" smtClean="0"/>
                        <a:t>Server 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/>
                </a:tc>
              </a:tr>
              <a:tr h="827314">
                <a:tc>
                  <a:txBody>
                    <a:bodyPr/>
                    <a:lstStyle/>
                    <a:p>
                      <a:r>
                        <a:rPr lang="en-US" dirty="0" smtClean="0"/>
                        <a:t>Server 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</a:tr>
              <a:tr h="827314">
                <a:tc>
                  <a:txBody>
                    <a:bodyPr/>
                    <a:lstStyle/>
                    <a:p>
                      <a:r>
                        <a:rPr lang="en-US" b="0" dirty="0" smtClean="0"/>
                        <a:t>Server D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652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QLSaturday Powerpoint_Redmond">
  <a:themeElements>
    <a:clrScheme name="Custom 1">
      <a:dk1>
        <a:sysClr val="windowText" lastClr="000000"/>
      </a:dk1>
      <a:lt1>
        <a:sysClr val="window" lastClr="FFFFFF"/>
      </a:lt1>
      <a:dk2>
        <a:srgbClr val="474947"/>
      </a:dk2>
      <a:lt2>
        <a:srgbClr val="EEECE1"/>
      </a:lt2>
      <a:accent1>
        <a:srgbClr val="163764"/>
      </a:accent1>
      <a:accent2>
        <a:srgbClr val="75982F"/>
      </a:accent2>
      <a:accent3>
        <a:srgbClr val="16223C"/>
      </a:accent3>
      <a:accent4>
        <a:srgbClr val="B18126"/>
      </a:accent4>
      <a:accent5>
        <a:srgbClr val="00517C"/>
      </a:accent5>
      <a:accent6>
        <a:srgbClr val="F79646"/>
      </a:accent6>
      <a:hlink>
        <a:srgbClr val="75982F"/>
      </a:hlink>
      <a:folHlink>
        <a:srgbClr val="7598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SQLSaturday Powerpoint_Redmond</Template>
  <TotalTime>1834</TotalTime>
  <Words>958</Words>
  <Application>Microsoft Office PowerPoint</Application>
  <PresentationFormat>On-screen Show (4:3)</PresentationFormat>
  <Paragraphs>207</Paragraphs>
  <Slides>17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SQLSaturday Powerpoint_Redmond</vt:lpstr>
      <vt:lpstr>Machine Learning for Mere Mortals</vt:lpstr>
      <vt:lpstr>PowerPoint Presentation</vt:lpstr>
      <vt:lpstr>Resistance is Futile</vt:lpstr>
      <vt:lpstr>What’s with this newfangled machine learning, anyways?</vt:lpstr>
      <vt:lpstr>PowerPoint Presentation</vt:lpstr>
      <vt:lpstr>PowerPoint Presentation</vt:lpstr>
      <vt:lpstr>PowerPoint Presentation</vt:lpstr>
      <vt:lpstr>The Matrix is Everywhere</vt:lpstr>
      <vt:lpstr>PowerPoint Presentation</vt:lpstr>
      <vt:lpstr>You Can Do Math</vt:lpstr>
      <vt:lpstr>Clustering</vt:lpstr>
      <vt:lpstr>Entity Disambiguation</vt:lpstr>
      <vt:lpstr>Overfitting: the ego’s tale</vt:lpstr>
      <vt:lpstr>Ensembling</vt:lpstr>
      <vt:lpstr>Signal / Noise</vt:lpstr>
      <vt:lpstr>Resources</vt:lpstr>
      <vt:lpstr>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Development</dc:title>
  <dc:creator>Dev Nambi</dc:creator>
  <cp:lastModifiedBy>Dev Nambi</cp:lastModifiedBy>
  <cp:revision>211</cp:revision>
  <dcterms:created xsi:type="dcterms:W3CDTF">2011-10-01T17:41:19Z</dcterms:created>
  <dcterms:modified xsi:type="dcterms:W3CDTF">2013-09-10T06:07:56Z</dcterms:modified>
</cp:coreProperties>
</file>

<file path=docProps/thumbnail.jpeg>
</file>